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7" r:id="rId10"/>
    <p:sldId id="270" r:id="rId11"/>
    <p:sldId id="272" r:id="rId12"/>
    <p:sldId id="273" r:id="rId13"/>
    <p:sldId id="274" r:id="rId14"/>
    <p:sldId id="275" r:id="rId15"/>
    <p:sldId id="276" r:id="rId16"/>
    <p:sldId id="271" r:id="rId17"/>
    <p:sldId id="269" r:id="rId18"/>
    <p:sldId id="262" r:id="rId19"/>
    <p:sldId id="268" r:id="rId20"/>
    <p:sldId id="266" r:id="rId21"/>
    <p:sldId id="263" r:id="rId22"/>
  </p:sldIdLst>
  <p:sldSz cx="7559675" cy="10691813"/>
  <p:notesSz cx="6858000" cy="9144000"/>
  <p:embeddedFontLst>
    <p:embeddedFont>
      <p:font typeface="Anaheim" panose="00000500000000000000" pitchFamily="2" charset="0"/>
      <p:regular r:id="rId24"/>
    </p:embeddedFont>
    <p:embeddedFont>
      <p:font typeface="Assistant Medium" panose="020B0604020202020204" charset="-79"/>
      <p:regular r:id="rId25"/>
      <p:bold r:id="rId26"/>
    </p:embeddedFont>
    <p:embeddedFont>
      <p:font typeface="Bebas Neue" panose="020B0604020202020204" charset="0"/>
      <p:regular r:id="rId27"/>
    </p:embeddedFont>
    <p:embeddedFont>
      <p:font typeface="Prata" panose="020B0604020202020204" charset="-52"/>
      <p:regular r:id="rId28"/>
    </p:embeddedFont>
    <p:embeddedFont>
      <p:font typeface="Raleway SemiBold" pitchFamily="2" charset="-52"/>
      <p:bold r:id="rId29"/>
      <p:boldItalic r:id="rId30"/>
    </p:embeddedFont>
    <p:embeddedFont>
      <p:font typeface="Spectral ExtraBold" panose="020B0604020202020204" charset="-52"/>
      <p:bold r:id="rId31"/>
      <p:boldItalic r:id="rId32"/>
    </p:embeddedFont>
    <p:embeddedFont>
      <p:font typeface="Ultr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CFF439-47B1-43DB-9FA3-A145D68F420B}">
  <a:tblStyle styleId="{B1CFF439-47B1-43DB-9FA3-A145D68F42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5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5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7970fc072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7970fc072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c6262664a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c6262664a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2100" y="4302949"/>
            <a:ext cx="6536100" cy="23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8850" y="6621374"/>
            <a:ext cx="65361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457150" y="1627125"/>
            <a:ext cx="2116500" cy="306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21350" y="534525"/>
            <a:ext cx="2052300" cy="74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89300" y="979578"/>
            <a:ext cx="6581400" cy="66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2141400" y="1754950"/>
            <a:ext cx="3277200" cy="10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2317200" y="2682849"/>
            <a:ext cx="2925600" cy="8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9600" y="925100"/>
            <a:ext cx="66408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85800" y="2395700"/>
            <a:ext cx="6188400" cy="75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85700" y="2395700"/>
            <a:ext cx="29052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3969126" y="2395700"/>
            <a:ext cx="29052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9600" y="925100"/>
            <a:ext cx="66408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685800" y="1580100"/>
            <a:ext cx="2303400" cy="188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5800" y="3607350"/>
            <a:ext cx="6188400" cy="49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3060525" y="9093050"/>
            <a:ext cx="3813600" cy="2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3"/>
          </p:nvPr>
        </p:nvSpPr>
        <p:spPr>
          <a:xfrm>
            <a:off x="4975800" y="8473850"/>
            <a:ext cx="18984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900"/>
              <a:buFont typeface="Prata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Font typeface="Prata"/>
              <a:buNone/>
              <a:defRPr sz="25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85800" y="935745"/>
            <a:ext cx="5264700" cy="85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446452" y="2563450"/>
            <a:ext cx="4667100" cy="30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446452" y="5826870"/>
            <a:ext cx="46671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85805" y="8794266"/>
            <a:ext cx="4959600" cy="12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-1125"/>
            <a:ext cx="7560000" cy="106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685800" y="2929788"/>
            <a:ext cx="6188400" cy="19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85801" y="5058313"/>
            <a:ext cx="61884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1" y="925100"/>
            <a:ext cx="61884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4000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1" y="2395704"/>
            <a:ext cx="61884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●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○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Medium"/>
              <a:buChar char="■"/>
              <a:defRPr sz="16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B60D1B-544F-4125-92D0-407A594C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87" y="4323540"/>
            <a:ext cx="4285900" cy="44947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8" name="Google Shape;68;p19"/>
          <p:cNvSpPr txBox="1">
            <a:spLocks noGrp="1"/>
          </p:cNvSpPr>
          <p:nvPr>
            <p:ph type="ctrTitle"/>
          </p:nvPr>
        </p:nvSpPr>
        <p:spPr>
          <a:xfrm>
            <a:off x="511786" y="1594659"/>
            <a:ext cx="6536100" cy="23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Magic</a:t>
            </a:r>
            <a:r>
              <a:rPr 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Hunt</a:t>
            </a:r>
            <a:endParaRPr sz="6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1"/>
          </p:nvPr>
        </p:nvSpPr>
        <p:spPr>
          <a:xfrm>
            <a:off x="511787" y="1118259"/>
            <a:ext cx="65361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b="1">
                <a:latin typeface="+mj-lt"/>
              </a:rPr>
              <a:t> document</a:t>
            </a:r>
            <a:endParaRPr b="1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C7D0B-A4AD-412B-AD4E-71DE97D6C4FD}"/>
              </a:ext>
            </a:extLst>
          </p:cNvPr>
          <p:cNvSpPr txBox="1"/>
          <p:nvPr/>
        </p:nvSpPr>
        <p:spPr>
          <a:xfrm>
            <a:off x="2194734" y="916026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It's time to start the magic hunt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1FBCE-B32A-4114-8E20-1C5F32E9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9578"/>
            <a:ext cx="7559674" cy="665400"/>
          </a:xfrm>
        </p:spPr>
        <p:txBody>
          <a:bodyPr/>
          <a:lstStyle/>
          <a:p>
            <a:r>
              <a:rPr lang="ru-RU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Локация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«Лес и поселение разбойников»</a:t>
            </a:r>
            <a:endParaRPr lang="ru-RU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3A1B44-6B5C-4039-8A2E-C3373B390B02}"/>
              </a:ext>
            </a:extLst>
          </p:cNvPr>
          <p:cNvSpPr txBox="1"/>
          <p:nvPr/>
        </p:nvSpPr>
        <p:spPr>
          <a:xfrm>
            <a:off x="337950" y="1351840"/>
            <a:ext cx="6883773" cy="99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Герой попадает в эту локацию после окончания пролога. Здесь происходит знакомство с разбойниками и его адаптация под новые жизненные условия, а также знакомство с игрока с новой магической флорой и фауной этого мира. Для героя это место становится новым домом (для игрока – базой)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Сам игрок здесь практикует основные механики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учится стрелять из лука,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стихийные навыки и телепортацию (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&lt;- 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обыграть «обнаружение навыка» драматично) и знакомство с компаньоном – орлом (тоже обыграть драматично. Используется для разведки)</a:t>
            </a:r>
          </a:p>
          <a:p>
            <a:pPr algn="l">
              <a:lnSpc>
                <a:spcPct val="150000"/>
              </a:lnSpc>
            </a:pPr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1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CE426-CF21-4799-A9D4-C9EC0E2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лес и поселение разбойников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9C470-4681-4612-8753-0A6B8B5D1E3E}"/>
              </a:ext>
            </a:extLst>
          </p:cNvPr>
          <p:cNvSpPr txBox="1"/>
          <p:nvPr/>
        </p:nvSpPr>
        <p:spPr>
          <a:xfrm>
            <a:off x="337950" y="2065377"/>
            <a:ext cx="6883773" cy="27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Melee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Кабан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(первый вражеский юнит. Таранит игрока. Практика механики стрельбы и обнаружение навыка телепортации)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Лось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(Практика механик стелса)</a:t>
            </a:r>
            <a:endParaRPr lang="ru-RU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1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E5A8B-B649-4E1F-BF5F-B7CAD662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00" y="979578"/>
            <a:ext cx="6581400" cy="1217932"/>
          </a:xfrm>
        </p:spPr>
        <p:txBody>
          <a:bodyPr/>
          <a:lstStyle/>
          <a:p>
            <a:r>
              <a:rPr lang="ru-RU" b="1"/>
              <a:t>Референсы</a:t>
            </a:r>
            <a:br>
              <a:rPr lang="ru-RU"/>
            </a:br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лес и поселение разбойников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37B784-1FA9-4965-B096-C9F4189C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98" y="2197510"/>
            <a:ext cx="4113932" cy="42306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8AC6E9-0B49-40A8-9579-5CC045DC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52" y="7053034"/>
            <a:ext cx="4964369" cy="28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E328B-C033-4D46-8A77-4B0A420F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9" y="979578"/>
            <a:ext cx="7070375" cy="665400"/>
          </a:xfrm>
        </p:spPr>
        <p:txBody>
          <a:bodyPr/>
          <a:lstStyle/>
          <a:p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Босс «лес и поселение разбойников»</a:t>
            </a:r>
            <a:br>
              <a:rPr 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506D7-33AE-479F-9141-40AD63AB253B}"/>
              </a:ext>
            </a:extLst>
          </p:cNvPr>
          <p:cNvSpPr txBox="1"/>
          <p:nvPr/>
        </p:nvSpPr>
        <p:spPr>
          <a:xfrm>
            <a:off x="244649" y="2209006"/>
            <a:ext cx="6883773" cy="653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Магический медведь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Встречается игроку случайно, когда он возвращается с очередной успешной охоты в поселение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Способности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Покрывать часть тела деревом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землей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камнем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Атака лапой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Длинный прыжок</a:t>
            </a:r>
          </a:p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Бросок камня (дальняя атака)</a:t>
            </a:r>
          </a:p>
          <a:p>
            <a:pPr marL="457200" lvl="2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 для того, чтобы игрок научился комбинировать стихийные навыки между собой</a:t>
            </a:r>
          </a:p>
        </p:txBody>
      </p:sp>
    </p:spTree>
    <p:extLst>
      <p:ext uri="{BB962C8B-B14F-4D97-AF65-F5344CB8AC3E}">
        <p14:creationId xmlns:p14="http://schemas.microsoft.com/office/powerpoint/2010/main" val="329206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94F1A-939C-4B3F-88E5-D21446BB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Паттерн атак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F009B8-B0C6-4265-A9C5-AF276AD6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0" y="1961536"/>
            <a:ext cx="6825724" cy="75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7CC77-5173-4F21-9C48-2F6C5D14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Паттерн защит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45193-B3E5-42DE-AD6C-81600D26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2816942"/>
            <a:ext cx="6105832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2B41D-15F7-455C-86A8-B0B6B699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Референсы</a:t>
            </a:r>
            <a:r>
              <a:rPr lang="en-US"/>
              <a:t>: </a:t>
            </a:r>
            <a:br>
              <a:rPr lang="ru-RU"/>
            </a:br>
            <a:r>
              <a:rPr lang="ru-RU"/>
              <a:t>босс «</a:t>
            </a:r>
            <a:r>
              <a:rPr lang="ru-RU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лес и поселение разбойников»</a:t>
            </a:r>
            <a:r>
              <a:rPr lang="ru-RU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7B72AF-3073-4C70-8531-3C201D5B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42" y="2403986"/>
            <a:ext cx="4523658" cy="34509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741E82-7E4B-41C2-A53A-FA6368F6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6586638"/>
            <a:ext cx="4742733" cy="33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E5921-A226-406A-8973-95DBE6C5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Замок барон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4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B9D29A-DD4C-465B-80DD-0816ECA0DDA2}"/>
              </a:ext>
            </a:extLst>
          </p:cNvPr>
          <p:cNvSpPr txBox="1"/>
          <p:nvPr/>
        </p:nvSpPr>
        <p:spPr>
          <a:xfrm>
            <a:off x="337950" y="896400"/>
            <a:ext cx="68837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Босс «Замок барон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Магический рыцарь – сам барон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Обладает следующими способностями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B2077D-A22E-4707-AAEB-E81FAF97549B}"/>
              </a:ext>
            </a:extLst>
          </p:cNvPr>
          <p:cNvSpPr txBox="1"/>
          <p:nvPr/>
        </p:nvSpPr>
        <p:spPr>
          <a:xfrm>
            <a:off x="1108731" y="2734960"/>
            <a:ext cx="5932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доспехи и зачарованое оружие, которое может пробивать барьеры.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Замедление и притягивание противника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Расставление магических ловушек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Усиленные прыжки за счет магии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Удары ближнего боя (щитом и мечом)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Удары дальнего боя (запускать магические стрелы как босс-дерево в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elden ring 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и волна от удара меча)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Призыв нежити (представляют из себя ослабленные версии основных мобов, как ближнего, так и дальнего боя)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991DB-F21E-4CFA-AC71-A4164877E889}"/>
              </a:ext>
            </a:extLst>
          </p:cNvPr>
          <p:cNvSpPr txBox="1"/>
          <p:nvPr/>
        </p:nvSpPr>
        <p:spPr>
          <a:xfrm>
            <a:off x="337950" y="6635549"/>
            <a:ext cx="6581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(Концепт) Победить его можно будет, когда тот атакует. Из-за того, что это не полноценный маг, он не может управлять её в идеале. При нанесении удара он часть силы с доспехов переносит на оружие, что ослабляет его защиту сзади (спереди понижать защиту ему опасно). В это время он становится доступен для атаки со спины. Является первым боссом игры</a:t>
            </a:r>
          </a:p>
        </p:txBody>
      </p:sp>
    </p:spTree>
    <p:extLst>
      <p:ext uri="{BB962C8B-B14F-4D97-AF65-F5344CB8AC3E}">
        <p14:creationId xmlns:p14="http://schemas.microsoft.com/office/powerpoint/2010/main" val="111668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D79AE-82E9-449C-8358-494F2A60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5" y="979578"/>
            <a:ext cx="6937965" cy="665400"/>
          </a:xfrm>
        </p:spPr>
        <p:txBody>
          <a:bodyPr/>
          <a:lstStyle/>
          <a:p>
            <a:r>
              <a:rPr lang="ru-RU"/>
              <a:t>Референсы</a:t>
            </a:r>
            <a:r>
              <a:rPr lang="en-US"/>
              <a:t>: </a:t>
            </a:r>
            <a:r>
              <a:rPr lang="ru-RU"/>
              <a:t>босс «Замок барон </a:t>
            </a:r>
            <a:r>
              <a:rPr lang="en-US"/>
              <a:t>NAME</a:t>
            </a:r>
            <a:r>
              <a:rPr lang="ru-RU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FF6E7-DD13-4F09-BFCC-CAB039FC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7" y="5169638"/>
            <a:ext cx="3762307" cy="498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B7B27-B841-43D9-B49B-064454D8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54" y="1788281"/>
            <a:ext cx="3900862" cy="3238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0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AF24C8-B3AA-45AA-9E98-AFD63A14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37" y="700605"/>
            <a:ext cx="6581400" cy="665400"/>
          </a:xfrm>
        </p:spPr>
        <p:txBody>
          <a:bodyPr/>
          <a:lstStyle/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Сеттинг</a:t>
            </a:r>
          </a:p>
        </p:txBody>
      </p:sp>
      <p:sp>
        <p:nvSpPr>
          <p:cNvPr id="141" name="Заголовок 2">
            <a:extLst>
              <a:ext uri="{FF2B5EF4-FFF2-40B4-BE49-F238E27FC236}">
                <a16:creationId xmlns:a16="http://schemas.microsoft.com/office/drawing/2014/main" id="{E91A6116-D13E-42B8-89EA-8413D66A5743}"/>
              </a:ext>
            </a:extLst>
          </p:cNvPr>
          <p:cNvSpPr txBox="1">
            <a:spLocks/>
          </p:cNvSpPr>
          <p:nvPr/>
        </p:nvSpPr>
        <p:spPr>
          <a:xfrm>
            <a:off x="655319" y="1787431"/>
            <a:ext cx="6581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l"/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Средневековый-</a:t>
            </a:r>
            <a:r>
              <a:rPr lang="ru-RU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фентезийный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сеттинг с господствованием магии над всем миром</a:t>
            </a:r>
          </a:p>
        </p:txBody>
      </p:sp>
      <p:sp>
        <p:nvSpPr>
          <p:cNvPr id="142" name="Заголовок 2">
            <a:extLst>
              <a:ext uri="{FF2B5EF4-FFF2-40B4-BE49-F238E27FC236}">
                <a16:creationId xmlns:a16="http://schemas.microsoft.com/office/drawing/2014/main" id="{5F30D9E9-9B49-4DD6-BA1D-1A8A83EC3AD9}"/>
              </a:ext>
            </a:extLst>
          </p:cNvPr>
          <p:cNvSpPr txBox="1">
            <a:spLocks/>
          </p:cNvSpPr>
          <p:nvPr/>
        </p:nvSpPr>
        <p:spPr>
          <a:xfrm>
            <a:off x="489137" y="2874257"/>
            <a:ext cx="65814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r>
              <a:rPr lang="ru-RU" i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персонажа</a:t>
            </a:r>
            <a:endParaRPr lang="ru-RU" dirty="0"/>
          </a:p>
        </p:txBody>
      </p:sp>
      <p:sp>
        <p:nvSpPr>
          <p:cNvPr id="143" name="Заголовок 2">
            <a:extLst>
              <a:ext uri="{FF2B5EF4-FFF2-40B4-BE49-F238E27FC236}">
                <a16:creationId xmlns:a16="http://schemas.microsoft.com/office/drawing/2014/main" id="{637F077F-3C0A-4938-B206-B12EED8EE2A8}"/>
              </a:ext>
            </a:extLst>
          </p:cNvPr>
          <p:cNvSpPr txBox="1">
            <a:spLocks/>
          </p:cNvSpPr>
          <p:nvPr/>
        </p:nvSpPr>
        <p:spPr>
          <a:xfrm>
            <a:off x="738410" y="3659166"/>
            <a:ext cx="6415217" cy="611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tral ExtraBold"/>
              <a:buNone/>
              <a:defRPr sz="2900" b="0" i="0" u="none" strike="noStrike" cap="none">
                <a:solidFill>
                  <a:schemeClr val="dk1"/>
                </a:solidFill>
                <a:latin typeface="Spectral ExtraBold"/>
                <a:ea typeface="Spectral ExtraBold"/>
                <a:cs typeface="Spectral ExtraBold"/>
                <a:sym typeface="Spectral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ltra"/>
              <a:buNone/>
              <a:defRPr sz="4000" b="0" i="0" u="none" strike="noStrike" cap="non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algn="l"/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12-тилетный ребенок из обычной семьи охотников, который унаследовал редкий дар – совместимость с маной. Родился и жил в маленькой деревушке и был обожаем всеми. Однако в Магическом королевстве, где располагается его деревня, магия является привелегией элиты и аристократов, а тех, кто рождаются в низших слоях – убивают,чтобы избежать потенциальной угрозы. Несмотря на то, что родители нашего героя пытались спрятать его дар или же проклятье – в один из дней он случайно выстреливает молнией в дерево. Как назло рядом проходил патрульный отряд, который это заметил. Сообщив в министерство, они попытались арестовать нашего героя, однако на его защиту встала вся деревня. Солдаты восприняли этот акт как мятежь в пользу короны и с упоением принялись убивать жителей деревни. Родители дали ГГ немного провианта, лук и нож и отправили в лес, надеясь, что он сможет выжить.  Там герой встречает банду разбойников, однако быстро входит в их коллектив. Спустя несколько месяцев они возвращаются в деревню, но обнаруживают лишь пепелище и горы трупов. Герой проникает сильнейшей злобой и ненавистью ко всем магам и приблеженным к ним, что начинает подготовку к своей охоте, которая продлиться всю его жизнь.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72B3AA-B15D-494B-91F3-C012BFDB438B}"/>
              </a:ext>
            </a:extLst>
          </p:cNvPr>
          <p:cNvSpPr txBox="1"/>
          <p:nvPr/>
        </p:nvSpPr>
        <p:spPr>
          <a:xfrm>
            <a:off x="337950" y="896400"/>
            <a:ext cx="68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Босс второй локации</a:t>
            </a: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020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B23A5-6F7C-4521-85F0-6E97DFAE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Референсы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94265-D546-4BFF-8300-FDACC648501A}"/>
              </a:ext>
            </a:extLst>
          </p:cNvPr>
          <p:cNvSpPr txBox="1"/>
          <p:nvPr/>
        </p:nvSpPr>
        <p:spPr>
          <a:xfrm>
            <a:off x="489300" y="2046774"/>
            <a:ext cx="6581400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Визуальный стиль и камера будет соответствовать игре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Spellbreaker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Legend of Zelda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Divinity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взять механики взаимодействия с окружением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Divinity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взять механики стрел и их взаимодействия с внешним миром и между собой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8B7334-E583-4664-9FEE-AD06361D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0" y="6943384"/>
            <a:ext cx="6581400" cy="25182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35700B-B1E7-43B7-8D40-1C8F99AC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5" y="4997838"/>
            <a:ext cx="5381428" cy="13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4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D62BC-71A4-43DF-8309-9BD834AA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Механики персонажа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A8DC5-AE5D-4764-8F83-755BA6E37668}"/>
              </a:ext>
            </a:extLst>
          </p:cNvPr>
          <p:cNvSpPr txBox="1"/>
          <p:nvPr/>
        </p:nvSpPr>
        <p:spPr>
          <a:xfrm>
            <a:off x="337950" y="2044506"/>
            <a:ext cx="5888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Передвижение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Бег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по умолчанию)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Прыжок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Телепорт (используется для избегания атак (реф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перекаты в дарк соулс)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C92C5-FDB9-4976-8784-A4C086B548BF}"/>
              </a:ext>
            </a:extLst>
          </p:cNvPr>
          <p:cNvSpPr txBox="1"/>
          <p:nvPr/>
        </p:nvSpPr>
        <p:spPr>
          <a:xfrm>
            <a:off x="337950" y="3921362"/>
            <a:ext cx="68837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Бой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Стрельба из лука (основной) ---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MVP</a:t>
            </a: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Бросок кинжала (используется для быстрой атаки. Наносит меньше урона, чем лук)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Ближний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Удар кинжалом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---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MVP </a:t>
            </a: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Ближний бой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Пинок (Для увеличения дистанции прим. обсудить)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Навыки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A9E6D-9668-492B-90D5-AE68972FB984}"/>
              </a:ext>
            </a:extLst>
          </p:cNvPr>
          <p:cNvSpPr txBox="1"/>
          <p:nvPr/>
        </p:nvSpPr>
        <p:spPr>
          <a:xfrm>
            <a:off x="337950" y="7460211"/>
            <a:ext cx="6883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USP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Изучите все уголки Королевства Магии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 от мистических животных и до таинственных сооружений прошлого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Используйте уникальные умения и элементы ландшафта, чтобы эффективно убивать врагов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Сражайтесь с великими магистрами, что живут уже не первый век и докажите, на что вы способны.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4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DD99A-5B84-4C3D-B800-84894FA8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FAE30-B111-4CDC-B28F-51ED04F8EFE3}"/>
              </a:ext>
            </a:extLst>
          </p:cNvPr>
          <p:cNvSpPr txBox="1"/>
          <p:nvPr/>
        </p:nvSpPr>
        <p:spPr>
          <a:xfrm>
            <a:off x="337950" y="2047553"/>
            <a:ext cx="6883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Поднимаемые объекты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Магическая эссенция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камни  (выпадает с магов. Пополняет ману и действует как опыт для скиллов)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Кинжалы (с некоторых типов врагов. Пополняют запас кинжлов)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907EB-1A94-4DC7-8EBE-ABD759BCD97F}"/>
              </a:ext>
            </a:extLst>
          </p:cNvPr>
          <p:cNvSpPr txBox="1"/>
          <p:nvPr/>
        </p:nvSpPr>
        <p:spPr>
          <a:xfrm>
            <a:off x="337948" y="4053245"/>
            <a:ext cx="6883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Механики объектов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Лестница – для вертикальных перемещение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Выступы – для вертикального и горизонтального перемещения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Двери – разрушаемый объект. Привлекает внимание шумом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Веревка – вертикальное перемещение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Кусты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деревья – для механики «стелса»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B8711-5E52-42D6-94C5-DF4766254F39}"/>
              </a:ext>
            </a:extLst>
          </p:cNvPr>
          <p:cNvSpPr txBox="1"/>
          <p:nvPr/>
        </p:nvSpPr>
        <p:spPr>
          <a:xfrm>
            <a:off x="337949" y="6612935"/>
            <a:ext cx="6883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Механики угроз</a:t>
            </a: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Магические ловушки (активируются, когда игрок на них наступает. Эффекты разные)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Стихии (горящий след от выстрела, наэлектрилизованная лужа и т.д.)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18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Магическое истощение (шкала «манапула». При её истощении герой получает замедление, дебафф на урон стихиями и повышенную перезарядку телепорта)</a:t>
            </a:r>
          </a:p>
        </p:txBody>
      </p:sp>
    </p:spTree>
    <p:extLst>
      <p:ext uri="{BB962C8B-B14F-4D97-AF65-F5344CB8AC3E}">
        <p14:creationId xmlns:p14="http://schemas.microsoft.com/office/powerpoint/2010/main" val="234486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1A725-E7EE-483A-A75A-CE02B8A3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3DDF1-7614-4596-A4D7-73FC4C29F75F}"/>
              </a:ext>
            </a:extLst>
          </p:cNvPr>
          <p:cNvSpPr txBox="1"/>
          <p:nvPr/>
        </p:nvSpPr>
        <p:spPr>
          <a:xfrm>
            <a:off x="337950" y="1947390"/>
            <a:ext cx="6883773" cy="566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Melee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Солдат-алебардист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копейщик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(основная масса. Легкий уровень сложности)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Солдат с антимагическим щитом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(средний уровень сложности)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Убийца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-melee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(Обладает магией. Высокий уровень сложности)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Химеры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(высокий уровень сложности. Представляет из себя быстрого летающего юнита. Основной воздушный юнит + основная военная мощь Королевства в купе с боевыми магами (см. далее))</a:t>
            </a:r>
            <a:endParaRPr lang="ru-RU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2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315C3-9AEE-4A1E-940B-729F02E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Референсы </a:t>
            </a:r>
            <a:r>
              <a:rPr lang="ru-RU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:Melee</a:t>
            </a:r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2A6057-2AE6-4785-BFEA-BBCD597F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7" y="2196643"/>
            <a:ext cx="3005072" cy="248576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240D81-799D-4EAD-B4A3-15EC8365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0" y="4689219"/>
            <a:ext cx="2294381" cy="39957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16C73B-6A85-4883-BB62-69C485AFF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60" y="2196643"/>
            <a:ext cx="2775919" cy="36211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DFFCB-1AE6-4F4D-943D-CE791F437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643" y="6369459"/>
            <a:ext cx="4343975" cy="33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3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5B80CE-A570-4A47-985A-21C4BAA1DB2E}"/>
              </a:ext>
            </a:extLst>
          </p:cNvPr>
          <p:cNvSpPr txBox="1"/>
          <p:nvPr/>
        </p:nvSpPr>
        <p:spPr>
          <a:xfrm>
            <a:off x="337950" y="1947390"/>
            <a:ext cx="6883773" cy="576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Лучники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(рядовой дальний враг. Легкий уровень сложности)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Магический лучник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(Может стрелять стихийными стрелами. Средний уровень сложности)</a:t>
            </a:r>
            <a:endParaRPr lang="en-U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Боевые маги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(Умеют телепортироваться. Обладают стихиями. Средне-высокий уровень сложности)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Убийцы-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(Обладает магией. Высокий уровень сложности.)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Балисты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(Находятся на стенах замка. Наносят колоссальный урон. Средний уровень сложности)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95ED6D-F570-46CF-9D49-52C8F2A7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979488"/>
            <a:ext cx="6581775" cy="665162"/>
          </a:xfrm>
        </p:spPr>
        <p:txBody>
          <a:bodyPr/>
          <a:lstStyle/>
          <a:p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Мобы (основные)</a:t>
            </a: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4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43F05-2D05-4A7F-BD93-0BC1B8BF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3" y="4632109"/>
            <a:ext cx="1817289" cy="28959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5CCCA3-24C7-461A-A79F-F7B5537C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11" y="1317025"/>
            <a:ext cx="1773262" cy="26454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8D37C-7FAA-49F4-B5CE-E57180F2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05" y="1331830"/>
            <a:ext cx="2088616" cy="303570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B82EE5-47EB-46CA-8A1F-188F57148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805" y="4632109"/>
            <a:ext cx="2088617" cy="289598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848670D-8DD8-4435-8D66-E2C31057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59" y="481619"/>
            <a:ext cx="6581775" cy="665162"/>
          </a:xfrm>
        </p:spPr>
        <p:txBody>
          <a:bodyPr/>
          <a:lstStyle/>
          <a:p>
            <a:r>
              <a:rPr 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Референсы </a:t>
            </a:r>
            <a:r>
              <a:rPr lang="ru-RU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Мобы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:Range</a:t>
            </a:r>
            <a:endParaRPr lang="ru-RU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D9B2D8-BF62-4772-82C6-A01C6C511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148" y="7792662"/>
            <a:ext cx="3474372" cy="21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1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84309-A5ED-41AD-B281-17051C5B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Локации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FBE2F-6B06-439C-8392-5759CD644963}"/>
              </a:ext>
            </a:extLst>
          </p:cNvPr>
          <p:cNvSpPr txBox="1"/>
          <p:nvPr/>
        </p:nvSpPr>
        <p:spPr>
          <a:xfrm>
            <a:off x="337950" y="1947390"/>
            <a:ext cx="6883773" cy="603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Лес и поселение разбойников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см. далее)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Сгоревшая деревня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(практическое применение умений, полученных в «лесу» и постановка глобальной цели герою)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>
                <a:latin typeface="Times New Roman" panose="02020603050405020304" pitchFamily="18" charset="0"/>
                <a:cs typeface="Times New Roman" panose="02020603050405020304" pitchFamily="18" charset="0"/>
              </a:rPr>
              <a:t>Замок барона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полноценная локация. Герой идет сюда после того, как узнает, что именно по его приказу была сожжена деревня. Сама локация выполнена в мрачных тонах, а сам замок построен в готическом стиле)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ru-RU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90883"/>
      </p:ext>
    </p:extLst>
  </p:cSld>
  <p:clrMapOvr>
    <a:masterClrMapping/>
  </p:clrMapOvr>
</p:sld>
</file>

<file path=ppt/theme/theme1.xml><?xml version="1.0" encoding="utf-8"?>
<a:theme xmlns:a="http://schemas.openxmlformats.org/drawingml/2006/main" name="Dungeons and Creatures: Tiefling Character Sheet by Slidesgo">
  <a:themeElements>
    <a:clrScheme name="Simple Light">
      <a:dk1>
        <a:srgbClr val="010101"/>
      </a:dk1>
      <a:lt1>
        <a:srgbClr val="F11420"/>
      </a:lt1>
      <a:dk2>
        <a:srgbClr val="FFFFFF"/>
      </a:dk2>
      <a:lt2>
        <a:srgbClr val="FFEBEA"/>
      </a:lt2>
      <a:accent1>
        <a:srgbClr val="E56260"/>
      </a:accent1>
      <a:accent2>
        <a:srgbClr val="3F454D"/>
      </a:accent2>
      <a:accent3>
        <a:srgbClr val="7F82AF"/>
      </a:accent3>
      <a:accent4>
        <a:srgbClr val="424569"/>
      </a:accent4>
      <a:accent5>
        <a:srgbClr val="E5EAF3"/>
      </a:accent5>
      <a:accent6>
        <a:srgbClr val="FFFFFF"/>
      </a:accent6>
      <a:hlink>
        <a:srgbClr val="0101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1095</Words>
  <Application>Microsoft Office PowerPoint</Application>
  <PresentationFormat>Произвольный</PresentationFormat>
  <Paragraphs>113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Ultra</vt:lpstr>
      <vt:lpstr>Times New Roman</vt:lpstr>
      <vt:lpstr>Raleway SemiBold</vt:lpstr>
      <vt:lpstr>Assistant Medium</vt:lpstr>
      <vt:lpstr>Wingdings</vt:lpstr>
      <vt:lpstr>Spectral ExtraBold</vt:lpstr>
      <vt:lpstr>Anaheim</vt:lpstr>
      <vt:lpstr>Prata</vt:lpstr>
      <vt:lpstr>Bebas Neue</vt:lpstr>
      <vt:lpstr>Arial</vt:lpstr>
      <vt:lpstr>Dungeons and Creatures: Tiefling Character Sheet by Slidesgo</vt:lpstr>
      <vt:lpstr>Magic Hunt</vt:lpstr>
      <vt:lpstr>Сеттинг</vt:lpstr>
      <vt:lpstr>Механики персонажа</vt:lpstr>
      <vt:lpstr>Объекты</vt:lpstr>
      <vt:lpstr>Мобы: основные</vt:lpstr>
      <vt:lpstr>Референсы Мобы:Melee</vt:lpstr>
      <vt:lpstr>Мобы (основные)</vt:lpstr>
      <vt:lpstr>Референсы Мобы:Range</vt:lpstr>
      <vt:lpstr>Локации</vt:lpstr>
      <vt:lpstr>Локация: «Лес и поселение разбойников»</vt:lpstr>
      <vt:lpstr>Мобы: лес и поселение разбойников</vt:lpstr>
      <vt:lpstr>Референсы Мобы: лес и поселение разбойников</vt:lpstr>
      <vt:lpstr>Босс «лес и поселение разбойников» </vt:lpstr>
      <vt:lpstr>Паттерн атак</vt:lpstr>
      <vt:lpstr>Паттерн защит</vt:lpstr>
      <vt:lpstr>Референсы:  босс «лес и поселение разбойников» </vt:lpstr>
      <vt:lpstr>Замок барон NAME</vt:lpstr>
      <vt:lpstr>Презентация PowerPoint</vt:lpstr>
      <vt:lpstr>Референсы: босс «Замок барон NAME </vt:lpstr>
      <vt:lpstr>Презентация PowerPoint</vt:lpstr>
      <vt:lpstr>Референсы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Thief`s way:</dc:title>
  <cp:lastModifiedBy>Iterimmo</cp:lastModifiedBy>
  <cp:revision>31</cp:revision>
  <dcterms:modified xsi:type="dcterms:W3CDTF">2023-03-19T20:45:08Z</dcterms:modified>
</cp:coreProperties>
</file>